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34783"/>
            <a:ext cx="3995936" cy="45173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Барсуковская</a:t>
            </a:r>
            <a:r>
              <a:rPr lang="ru-RU" sz="2800" dirty="0"/>
              <a:t> пещера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37416" y="476672"/>
            <a:ext cx="5006584" cy="33123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Находится в </a:t>
            </a:r>
            <a:r>
              <a:rPr lang="ru-RU" dirty="0" err="1"/>
              <a:t>Маслянинском</a:t>
            </a:r>
            <a:r>
              <a:rPr lang="ru-RU" dirty="0"/>
              <a:t> районе в 1,5-2 км. к юго-востоку от села </a:t>
            </a:r>
            <a:r>
              <a:rPr lang="ru-RU" dirty="0" err="1"/>
              <a:t>Барсуково</a:t>
            </a:r>
            <a:r>
              <a:rPr lang="ru-RU" dirty="0"/>
              <a:t>, на </a:t>
            </a:r>
            <a:r>
              <a:rPr lang="ru-RU" dirty="0" smtClean="0"/>
              <a:t>берегу </a:t>
            </a:r>
            <a:r>
              <a:rPr lang="ru-RU" dirty="0"/>
              <a:t>реки Укроп</a:t>
            </a:r>
            <a:r>
              <a:rPr lang="ru-RU" dirty="0" smtClean="0"/>
              <a:t>. Пещера является </a:t>
            </a:r>
            <a:r>
              <a:rPr lang="ru-RU" dirty="0"/>
              <a:t>самой крупной на данный момент зимовкой летучих мышей в Новосибирской области. В пещере ежегодно зимуют сотни рукокрылых зверьков, 5 видов летучих мышей: водяная </a:t>
            </a:r>
            <a:r>
              <a:rPr lang="ru-RU" dirty="0" smtClean="0"/>
              <a:t>ночница, </a:t>
            </a:r>
            <a:r>
              <a:rPr lang="ru-RU" dirty="0"/>
              <a:t>прудовая </a:t>
            </a:r>
            <a:r>
              <a:rPr lang="ru-RU" dirty="0" smtClean="0"/>
              <a:t>ночница, </a:t>
            </a:r>
            <a:r>
              <a:rPr lang="ru-RU" dirty="0"/>
              <a:t>ночница </a:t>
            </a:r>
            <a:r>
              <a:rPr lang="ru-RU" dirty="0" smtClean="0"/>
              <a:t>Брандта, </a:t>
            </a:r>
            <a:r>
              <a:rPr lang="ru-RU" dirty="0"/>
              <a:t>большой </a:t>
            </a:r>
            <a:r>
              <a:rPr lang="ru-RU" dirty="0" smtClean="0"/>
              <a:t>трубконос, </a:t>
            </a:r>
            <a:r>
              <a:rPr lang="ru-RU" dirty="0"/>
              <a:t>а также единичные особи бурого </a:t>
            </a:r>
            <a:r>
              <a:rPr lang="ru-RU" dirty="0" smtClean="0"/>
              <a:t>ушана. </a:t>
            </a:r>
            <a:r>
              <a:rPr lang="ru-RU" dirty="0"/>
              <a:t>Все эти летучие мыши, впрочем, как и остальные 3 вида рукокрылых, обитающие в Новосибирской области, занесены в областную Красную книгу.</a:t>
            </a:r>
            <a:br>
              <a:rPr lang="ru-RU" dirty="0"/>
            </a:br>
            <a:r>
              <a:rPr lang="ru-RU" dirty="0"/>
              <a:t>На поле перед пещерой в многочисленных норах живут </a:t>
            </a:r>
            <a:r>
              <a:rPr lang="ru-RU" dirty="0" smtClean="0"/>
              <a:t>сурки. Часто </a:t>
            </a:r>
            <a:r>
              <a:rPr lang="ru-RU" dirty="0"/>
              <a:t>пещера служит местом проведения соревнований по подземной топографии и </a:t>
            </a:r>
            <a:r>
              <a:rPr lang="ru-RU" dirty="0" smtClean="0"/>
              <a:t>ориентированию. Пещера </a:t>
            </a:r>
            <a:r>
              <a:rPr lang="ru-RU" dirty="0"/>
              <a:t>имеет карстовое </a:t>
            </a:r>
            <a:r>
              <a:rPr lang="ru-RU" dirty="0" smtClean="0"/>
              <a:t>происхождение,. Общая </a:t>
            </a:r>
            <a:r>
              <a:rPr lang="ru-RU" dirty="0"/>
              <a:t>протяженность - 195 метров, глубина - 19 метров. Внутри подземной полости - 50-метровый лабиринт глубиной около 20 метров</a:t>
            </a:r>
            <a:r>
              <a:rPr lang="ru-RU" dirty="0" smtClean="0"/>
              <a:t>.</a:t>
            </a:r>
          </a:p>
          <a:p>
            <a:r>
              <a:rPr lang="ru-RU" b="1" dirty="0"/>
              <a:t>В 2000 году </a:t>
            </a:r>
            <a:r>
              <a:rPr lang="ru-RU" b="1" dirty="0" err="1"/>
              <a:t>Барсуковская</a:t>
            </a:r>
            <a:r>
              <a:rPr lang="ru-RU" b="1" dirty="0"/>
              <a:t> пещера объявлена памятником природы областного </a:t>
            </a:r>
            <a:r>
              <a:rPr lang="ru-RU" b="1" dirty="0" smtClean="0"/>
              <a:t>значения.</a:t>
            </a:r>
            <a:r>
              <a:rPr lang="ru-RU" dirty="0"/>
              <a:t> </a:t>
            </a:r>
          </a:p>
        </p:txBody>
      </p:sp>
      <p:pic>
        <p:nvPicPr>
          <p:cNvPr id="1026" name="Picture 2" descr="http://static.ngs.ru/cache/turizm/images/f7bdca7188a3a876ac7e38eed5f824af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-540568" y="0"/>
            <a:ext cx="4490938" cy="68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ngs.ru/cache/turizm/images/a3bd14eb6ba6e048720faa4cf027cd3a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46" y="3786871"/>
            <a:ext cx="54355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52929" cy="40466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Музей железнодорожной техники им. Н. А. Акулинина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4665"/>
            <a:ext cx="9020473" cy="2664295"/>
          </a:xfrm>
        </p:spPr>
        <p:txBody>
          <a:bodyPr>
            <a:normAutofit/>
          </a:bodyPr>
          <a:lstStyle/>
          <a:p>
            <a:r>
              <a:rPr lang="ru-RU" dirty="0"/>
              <a:t>В этом грандиозном новосибирском музее, открывшемся в начале 2000-х годов, под открытым небом увековечено более 62 самых разнообразных паровозов, электровозов, тепловозов, вагонов, в том числе, специального назначения и не </a:t>
            </a:r>
            <a:r>
              <a:rPr lang="ru-RU" dirty="0" smtClean="0"/>
              <a:t>только. На </a:t>
            </a:r>
            <a:r>
              <a:rPr lang="ru-RU" dirty="0"/>
              <a:t>эти исторические и даже легендарные памятники Западно-Сибирской железной дороге можно не только любоваться - с ними можно фотографироваться, а в некоторые даже забираться внутрь, от чего особо эмоциональные посетители порой </a:t>
            </a:r>
            <a:r>
              <a:rPr lang="ru-RU" b="1" dirty="0"/>
              <a:t>впадают в детство</a:t>
            </a:r>
            <a:r>
              <a:rPr lang="ru-RU" dirty="0"/>
              <a:t>.</a:t>
            </a:r>
          </a:p>
          <a:p>
            <a:r>
              <a:rPr lang="ru-RU" dirty="0"/>
              <a:t>Всего экспозиция, разместившаяся на площадке в несколько квадратных километров вблизи ж/д станции «Сеятель», включает в себя </a:t>
            </a:r>
            <a:r>
              <a:rPr lang="ru-RU" b="1" dirty="0"/>
              <a:t>144 объекта</a:t>
            </a:r>
            <a:r>
              <a:rPr lang="ru-RU" dirty="0"/>
              <a:t>. Так, на шести подлинных путях выставлены к вниманию публики практически все виды железнодорожной техники, в том числе механизмы спецназначения, дрезины, почтовые, хирургические, тюремные и прочие вагоны.</a:t>
            </a:r>
          </a:p>
        </p:txBody>
      </p:sp>
      <p:pic>
        <p:nvPicPr>
          <p:cNvPr id="10242" name="Picture 2" descr="Фото:  wikimedia.or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2" y="2492896"/>
            <a:ext cx="9207500" cy="46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5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874" y="116632"/>
            <a:ext cx="4531600" cy="720080"/>
          </a:xfrm>
        </p:spPr>
        <p:txBody>
          <a:bodyPr/>
          <a:lstStyle/>
          <a:p>
            <a:pPr algn="ctr"/>
            <a:r>
              <a:rPr lang="ru-RU" dirty="0"/>
              <a:t>Новосибирское водохранилище (Обское море)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61376" y="836712"/>
            <a:ext cx="4559098" cy="3636404"/>
          </a:xfrm>
        </p:spPr>
        <p:txBody>
          <a:bodyPr>
            <a:noAutofit/>
          </a:bodyPr>
          <a:lstStyle/>
          <a:p>
            <a:r>
              <a:rPr lang="ru-RU" dirty="0"/>
              <a:t>Находится на территории двух регионов – Новосибирской области и Алтайского </a:t>
            </a:r>
            <a:r>
              <a:rPr lang="ru-RU" dirty="0" smtClean="0"/>
              <a:t>края. Исток </a:t>
            </a:r>
            <a:r>
              <a:rPr lang="ru-RU" dirty="0"/>
              <a:t>реки Обь образуется при слиянии рек Бии и Катуни, на </a:t>
            </a:r>
            <a:r>
              <a:rPr lang="ru-RU" dirty="0" smtClean="0"/>
              <a:t>Алтае. Обь </a:t>
            </a:r>
            <a:r>
              <a:rPr lang="ru-RU" dirty="0"/>
              <a:t>пересекает территорию Западной Сибири с юга на север и впадает в Карское море Северного ледовитого океана. На территории Новосибирской области, в южной части города Новосибирска река перегорожена плотиной, которая и образует Новосибирское водохранилище - Обское море. Длина которого от города Камень-на-Оби до города Новосибирска - 220 км.</a:t>
            </a:r>
          </a:p>
          <a:p>
            <a:r>
              <a:rPr lang="ru-RU" dirty="0"/>
              <a:t>Площадь акватории - 1082 кв. </a:t>
            </a:r>
            <a:r>
              <a:rPr lang="ru-RU" dirty="0" smtClean="0"/>
              <a:t>км. глубина – до 25 м. ширина – от 2 км до 22 км. Водохранилище </a:t>
            </a:r>
            <a:r>
              <a:rPr lang="ru-RU" dirty="0"/>
              <a:t>было заполнено в 1957-1959 годах. Его гидроресурсы используются комплексно: для энергетики, судоходства, водоснабжения и рыбного </a:t>
            </a:r>
            <a:r>
              <a:rPr lang="ru-RU" dirty="0" smtClean="0"/>
              <a:t>хозяйства.</a:t>
            </a:r>
            <a:endParaRPr lang="ru-RU" dirty="0"/>
          </a:p>
        </p:txBody>
      </p:sp>
      <p:sp>
        <p:nvSpPr>
          <p:cNvPr id="5" name="AutoShape 2" descr="http://static.ngs.ru/cache/turizm/images/7d12e7b8cf7f1e3c0886b426461438e7_1024_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static.ngs.ru/cache/turizm/images/7d12e7b8cf7f1e3c0886b426461438e7_1024_76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tatic.ngs.ru/cache/turizm/images/7d12e7b8cf7f1e3c0886b426461438e7_1024_76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static.ngs.ru/cache/turizm/images/7d12e7b8cf7f1e3c0886b426461438e7_1024_76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static.ngs.ru/cache/turizm/images/7d12e7b8cf7f1e3c0886b426461438e7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" b="3867"/>
          <a:stretch/>
        </p:blipFill>
        <p:spPr bwMode="auto">
          <a:xfrm>
            <a:off x="-108520" y="-109470"/>
            <a:ext cx="4352831" cy="32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static.ngs.ru/cache/turizm/images/7af16d613548aceb1bc1f76ed0292fef_1024_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96" y="4218429"/>
            <a:ext cx="3989512" cy="26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static.ngs.ru/cache/turizm/images/2cb2dbd4ccb642571542150c975af54d_1024_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5" y="2928601"/>
            <a:ext cx="4305801" cy="3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256584" cy="72008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Новосибирский Государственный Академический Театр Оперы и Балета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5004048" cy="592228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22 мая 1931 года</a:t>
            </a:r>
            <a:r>
              <a:rPr lang="ru-RU" dirty="0"/>
              <a:t> </a:t>
            </a:r>
            <a:r>
              <a:rPr lang="ru-RU" b="1" dirty="0"/>
              <a:t>был заложен первый камень</a:t>
            </a:r>
            <a:r>
              <a:rPr lang="ru-RU" dirty="0"/>
              <a:t> будущего театра, строительство длилось десятилетие, в проект вносились коррективы на основе меняющихся стилистических предпочтений советских архитекторов. Работы были практически завершены в конце 1940 года, а торжественное открытие планировалось на август 1941-ого, чему помешали всем известные печальные обстоятельства военного времени. Дожидаясь своего часа, архитектурное великолепие служило хранилищем для экспонатов, эвакуированных из европейской части страны, в том числе из Третьяковки и Эрмитажа</a:t>
            </a:r>
            <a:r>
              <a:rPr lang="ru-RU" dirty="0" smtClean="0"/>
              <a:t>. </a:t>
            </a:r>
            <a:r>
              <a:rPr lang="ru-RU" dirty="0"/>
              <a:t>Спустя 3 после победы в Великой Отечественной Войне, 12 мая 1945 года оперой «Иван Сусанин» М. И. Глинки открылся Новосибирский Театр Оперы и Балета. Он первым из провинциальных театров получил звание «Академического» (30 декабря 1963 года), по сей день является крупнейшим за Уралом и один из самых значимых в России и Федеральным государственным учреждением культуры. Расположен на площади Ленина города Новосибирска</a:t>
            </a:r>
            <a:r>
              <a:rPr lang="ru-RU" dirty="0" smtClean="0"/>
              <a:t>. </a:t>
            </a:r>
          </a:p>
          <a:p>
            <a:r>
              <a:rPr lang="ru-RU" dirty="0"/>
              <a:t>Здание театра получилось роскошным (возведено в ранг памятника истории и архитектуры) - самым большим театральным сооружением в стране, ведь под его куполом запросто поместится московский Большой театр. Общая площадь составила 11837,8 кв. м., а объем - 294 3400 куб. м.. С инженерной точки зрения - это сложное сооружение, уникальность конструкции купола - в перекрытии без контрфорсов и ферм, в кровле сотканной из серебристых чешуек железа и, конечно же, в масштабе: 60 метров в диаметре и 35 метров высотой. Пространство связывают единой нитью мощные пилястры, стекающиеся в основательный 12-ти колонный портик главного портала.</a:t>
            </a:r>
          </a:p>
        </p:txBody>
      </p:sp>
      <p:pic>
        <p:nvPicPr>
          <p:cNvPr id="12290" name="Picture 2" descr="http://static.ngs.ru/cache/turizm/images/d9648ddaebb0e4447f819ccc510071a7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20296" r="6207" b="10363"/>
          <a:stretch/>
        </p:blipFill>
        <p:spPr bwMode="auto">
          <a:xfrm>
            <a:off x="5049897" y="2285617"/>
            <a:ext cx="4134837" cy="22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tatic.ngs.ru/cache/turizm/images/c93eb02624fe572def97c30d7058e341_1024_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97" y="4266121"/>
            <a:ext cx="4134838" cy="27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tatic.ngs.ru/cache/turizm/images/c2070b84ece7fe1004afa4aed0a79b20_1024_7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1" r="-3314"/>
          <a:stretch/>
        </p:blipFill>
        <p:spPr bwMode="auto">
          <a:xfrm>
            <a:off x="5049898" y="5261"/>
            <a:ext cx="4232648" cy="22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266"/>
            <a:ext cx="4921813" cy="53741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Новосибирский зоопарк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7853" y="609601"/>
            <a:ext cx="4670612" cy="3107432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Один </a:t>
            </a:r>
            <a:r>
              <a:rPr lang="ru-RU" sz="1600" dirty="0"/>
              <a:t>из крупнейших в России - занимает обширную территорию (около 60 гектаров) и является домом для более 10 тысяч представителей 662 (в том числе редких и исчезающих) видов животных. Расположен на территории </a:t>
            </a:r>
            <a:r>
              <a:rPr lang="ru-RU" sz="1600" dirty="0" err="1"/>
              <a:t>Заельцовского</a:t>
            </a:r>
            <a:r>
              <a:rPr lang="ru-RU" sz="1600" dirty="0"/>
              <a:t> района.</a:t>
            </a:r>
          </a:p>
          <a:p>
            <a:r>
              <a:rPr lang="ru-RU" sz="1600" b="1" dirty="0"/>
              <a:t>Уникальность</a:t>
            </a:r>
            <a:r>
              <a:rPr lang="ru-RU" sz="1600" dirty="0"/>
              <a:t> </a:t>
            </a:r>
            <a:r>
              <a:rPr lang="ru-RU" sz="1600" dirty="0" err="1"/>
              <a:t>зоофонда</a:t>
            </a:r>
            <a:r>
              <a:rPr lang="ru-RU" sz="1600" dirty="0"/>
              <a:t>, научной и государственной ценности, заключается в одной из лучших коллекций </a:t>
            </a:r>
            <a:r>
              <a:rPr lang="ru-RU" sz="1600" dirty="0" err="1"/>
              <a:t>куницеобразных</a:t>
            </a:r>
            <a:r>
              <a:rPr lang="ru-RU" sz="1600" dirty="0"/>
              <a:t> и кошачьих, в ее составе - кавказский леопард, которого нет ни в одном зоопарке мира, кроме новосибирского. Именно представители упомянутых семейств украшают эмблему зоопарка: снежный барс и перевязка.</a:t>
            </a:r>
          </a:p>
          <a:p>
            <a:endParaRPr lang="ru-RU" dirty="0"/>
          </a:p>
        </p:txBody>
      </p:sp>
      <p:pic>
        <p:nvPicPr>
          <p:cNvPr id="13314" name="Picture 2" descr="http://static.ngs.ru/cache/turizm/images/26e57bdad82cb6cf008456ba7c4aef82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25946" r="31620" b="8358"/>
          <a:stretch/>
        </p:blipFill>
        <p:spPr bwMode="auto">
          <a:xfrm>
            <a:off x="15102" y="-1"/>
            <a:ext cx="4262751" cy="38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tatic.ngs.ru/cache/turizm/images/651d24e7141ce8ecb644dc6ec35bc8b3_1024_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8860" y="3807785"/>
            <a:ext cx="4066955" cy="30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tatic.ngs.ru/cache/turizm/images/21079fcb6a2e2ec70101ccc43b62ca80_1024_7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5" r="24398"/>
          <a:stretch/>
        </p:blipFill>
        <p:spPr bwMode="auto">
          <a:xfrm>
            <a:off x="-5533" y="3068216"/>
            <a:ext cx="2411682" cy="3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static.ngs.ru/cache/turizm/images/cf03739d3d6df6f10e385a5ad848d70d_1024_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6994"/>
            <a:ext cx="3491880" cy="26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1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3465513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Озеро Карачи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776" y="548680"/>
            <a:ext cx="5531344" cy="6279441"/>
          </a:xfrm>
        </p:spPr>
        <p:txBody>
          <a:bodyPr>
            <a:normAutofit/>
          </a:bodyPr>
          <a:lstStyle/>
          <a:p>
            <a:r>
              <a:rPr lang="ru-RU" dirty="0"/>
              <a:t>По легенде, озеро получило название от имени главного советника хана </a:t>
            </a:r>
            <a:r>
              <a:rPr lang="ru-RU" dirty="0" err="1"/>
              <a:t>Кучума</a:t>
            </a:r>
            <a:r>
              <a:rPr lang="ru-RU" dirty="0"/>
              <a:t> – мурзы (князя) Карачи </a:t>
            </a:r>
            <a:r>
              <a:rPr lang="ru-RU" dirty="0" err="1"/>
              <a:t>Кадыр</a:t>
            </a:r>
            <a:r>
              <a:rPr lang="ru-RU" dirty="0"/>
              <a:t>-Али-бека. Ему удалось хитростью вызвать доверие Ермака, а когда тот послал к нему отряд во главе с атаманом Иваном Кольцом, отряд был уничтожен коварным мурзой. Однако в конце концов, </a:t>
            </a:r>
            <a:r>
              <a:rPr lang="ru-RU" dirty="0" err="1"/>
              <a:t>Кучума</a:t>
            </a:r>
            <a:r>
              <a:rPr lang="ru-RU" dirty="0"/>
              <a:t> был разбит и бежал в район, где находится озеро. До прихода Карачи оно называлось </a:t>
            </a:r>
            <a:r>
              <a:rPr lang="ru-RU" dirty="0" err="1"/>
              <a:t>Ачу-Тебисс</a:t>
            </a:r>
            <a:r>
              <a:rPr lang="ru-RU" dirty="0"/>
              <a:t>, что означает «горько-соленая вода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 </a:t>
            </a:r>
            <a:r>
              <a:rPr lang="ru-RU" dirty="0"/>
              <a:t>1889 года озеро используется как грязевой и бальнеологический курорт.  «Озеро Карачи» - курорт федерального значения. </a:t>
            </a:r>
            <a:endParaRPr lang="ru-RU" dirty="0" smtClean="0"/>
          </a:p>
          <a:p>
            <a:r>
              <a:rPr lang="ru-RU" dirty="0"/>
              <a:t>Находится озеро Карачи в </a:t>
            </a:r>
            <a:r>
              <a:rPr lang="ru-RU" dirty="0" err="1"/>
              <a:t>Чановском</a:t>
            </a:r>
            <a:r>
              <a:rPr lang="ru-RU" dirty="0"/>
              <a:t> районе и занимает площадь 362 гектара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Длина </a:t>
            </a:r>
            <a:r>
              <a:rPr lang="ru-RU" dirty="0"/>
              <a:t>водоема около 2500 метров, ширина - 1450 метров. </a:t>
            </a:r>
            <a:br>
              <a:rPr lang="ru-RU" dirty="0"/>
            </a:br>
            <a:r>
              <a:rPr lang="ru-RU" dirty="0"/>
              <a:t>Озеро Карачи типично материковое, </a:t>
            </a:r>
            <a:r>
              <a:rPr lang="ru-RU" dirty="0" err="1"/>
              <a:t>самоосадочное</a:t>
            </a:r>
            <a:r>
              <a:rPr lang="ru-RU" dirty="0"/>
              <a:t> и бессточное. Южный берег повышен и имеет своеобразную террасу высотой 4-5 метров. На берегу растут стройные березы, отражающиеся в озерной глади. Северный берег также возвышен, он засажен фруктово-ягодным садом. Восточный и западный берега - низменные.</a:t>
            </a:r>
          </a:p>
          <a:p>
            <a:endParaRPr lang="ru-RU" dirty="0"/>
          </a:p>
        </p:txBody>
      </p:sp>
      <p:pic>
        <p:nvPicPr>
          <p:cNvPr id="14338" name="Picture 2" descr="http://static.ngs.ru/cache/turizm/images/1f7ab10c8478fd63dd320bc2801db0b9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00" b="41697"/>
          <a:stretch/>
        </p:blipFill>
        <p:spPr bwMode="auto">
          <a:xfrm>
            <a:off x="30623" y="4332118"/>
            <a:ext cx="6001737" cy="25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atic.ngs.ru/cache/turizm/images/9cd9fd09e42514f27b3ad22d4ac16601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4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static.ngs.ru/cache/turizm/images/9889e60b57bb2f9283a2c2ea247b9052_1024_7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/>
        </p:blipFill>
        <p:spPr bwMode="auto">
          <a:xfrm>
            <a:off x="5796136" y="2420888"/>
            <a:ext cx="3347865" cy="22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static.ngs.ru/cache/turizm/images/e222b3ad57621d199c260bdffc3dd51b_1024_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04931"/>
            <a:ext cx="3347864" cy="23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7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tatic.ngs.ru/cache/turizm/images/f97fa8330ef93219e3c8160744af54dd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25416"/>
            <a:ext cx="3664532" cy="26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3" y="116632"/>
            <a:ext cx="4600635" cy="36004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Святой ключ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4204" y="360218"/>
            <a:ext cx="5247571" cy="350083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Находится в Искитимском районе Новосибирской области, в 500 метрах к востоку от поселка Ложок. Сам поселок расположен в 9 километрах к юго-востоку от </a:t>
            </a:r>
            <a:r>
              <a:rPr lang="ru-RU" dirty="0" err="1"/>
              <a:t>Искитима</a:t>
            </a:r>
            <a:r>
              <a:rPr lang="ru-RU" dirty="0"/>
              <a:t>. Как утверждают, святой источник забил в 1940-х годах на месте расстрела заключенных </a:t>
            </a:r>
            <a:r>
              <a:rPr lang="ru-RU" dirty="0" err="1"/>
              <a:t>Сиблага</a:t>
            </a:r>
            <a:r>
              <a:rPr lang="ru-RU" dirty="0"/>
              <a:t>, в числе которых были священнослужители. Вода в источнике — кристально прозрачная, чистая. Молва наделила ее чудодейственными свойствами. Считается, что она святая и со временем не портится. Над источником построена небольшая деревянная часовенка.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Святой ключ в </a:t>
            </a:r>
            <a:r>
              <a:rPr lang="ru-RU" dirty="0" err="1"/>
              <a:t>Ложковском</a:t>
            </a:r>
            <a:r>
              <a:rPr lang="ru-RU" dirty="0"/>
              <a:t> микрорайоне уже много лет является местом паломничества. Сюда стекаются не только жители Новосибирска и </a:t>
            </a:r>
            <a:r>
              <a:rPr lang="ru-RU" dirty="0" err="1"/>
              <a:t>Искитимского</a:t>
            </a:r>
            <a:r>
              <a:rPr lang="ru-RU" dirty="0"/>
              <a:t> района, но и гости из самых дальних областных уголков; приезжают епископы из Новосибирска, Томска, Москвы и Подмосковья, чтобы почтить память невинно погибших во время сталинских репрессий. Источник по праву можно назвать визитной карточкой не только </a:t>
            </a:r>
            <a:r>
              <a:rPr lang="ru-RU" dirty="0" err="1"/>
              <a:t>Искитима</a:t>
            </a:r>
            <a:r>
              <a:rPr lang="ru-RU" dirty="0"/>
              <a:t>, но и всей Новосибирской области.</a:t>
            </a:r>
          </a:p>
          <a:p>
            <a:endParaRPr lang="ru-RU" dirty="0"/>
          </a:p>
        </p:txBody>
      </p:sp>
      <p:pic>
        <p:nvPicPr>
          <p:cNvPr id="15364" name="Picture 4" descr="http://static.ngs.ru/cache/turizm/images/b4c509219f2f3551655e9f015c424473_1024_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51" y="4120525"/>
            <a:ext cx="3474989" cy="26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static.ngs.ru/cache/turizm/images/19bec97b11bbf7e64d124a8df278a5ab_1024_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684692" cy="25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static.ngs.ru/cache/turizm/images/c7537d5f37453f5db6737509363fa207_1024_7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 bwMode="auto">
          <a:xfrm>
            <a:off x="-28840" y="-171400"/>
            <a:ext cx="369478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7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755" y="116632"/>
            <a:ext cx="4104456" cy="39598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Собор Александра Невского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8784976" cy="267279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Собор во имя Александра Невского является православным, находится у истоков Красного проспекта и улицы Советской города Новосибирска. Подчиняется Новосибирской и </a:t>
            </a:r>
            <a:r>
              <a:rPr lang="ru-RU" dirty="0" err="1"/>
              <a:t>Бердской</a:t>
            </a:r>
            <a:r>
              <a:rPr lang="ru-RU" dirty="0"/>
              <a:t> епархии Русской православной церкви</a:t>
            </a:r>
            <a:r>
              <a:rPr lang="ru-RU" dirty="0" smtClean="0"/>
              <a:t>. Храм </a:t>
            </a:r>
            <a:r>
              <a:rPr lang="ru-RU" dirty="0"/>
              <a:t>Александра Невского явился одним из первых каменных зданий Новосибирска (а в то время Новониколаевска), он воплотил в себе стилистику </a:t>
            </a:r>
            <a:r>
              <a:rPr lang="ru-RU" dirty="0" err="1"/>
              <a:t>неовизантии</a:t>
            </a:r>
            <a:r>
              <a:rPr lang="ru-RU" dirty="0"/>
              <a:t>. В 1895 году аборигены попросили у Томского епископа </a:t>
            </a:r>
            <a:r>
              <a:rPr lang="ru-RU" dirty="0" err="1"/>
              <a:t>Макария</a:t>
            </a:r>
            <a:r>
              <a:rPr lang="ru-RU" dirty="0"/>
              <a:t> (Невского) возвести в Новониколаевске собор в честь благоверного князя Александра Невского. Архиепископ согласился помочь жителям города, был образован комитет под руководством начальника строительства Среднесибирского участка ж/д дороги – Меженинова; собрали пожертвования. А в декабре 1895 года освятили деревянную времянку (молитвенный дом).  </a:t>
            </a:r>
            <a:r>
              <a:rPr lang="ru-RU" dirty="0" smtClean="0"/>
              <a:t>В </a:t>
            </a:r>
            <a:r>
              <a:rPr lang="ru-RU" dirty="0"/>
              <a:t>целом строительные работы длились с 1897 по 1899 годы.  </a:t>
            </a:r>
            <a:endParaRPr lang="ru-RU" dirty="0" smtClean="0"/>
          </a:p>
          <a:p>
            <a:r>
              <a:rPr lang="ru-RU" dirty="0" smtClean="0"/>
              <a:t>Загадкой </a:t>
            </a:r>
            <a:r>
              <a:rPr lang="ru-RU" dirty="0"/>
              <a:t>остается личность автора проекта собора. Разные источники выдвигают кандидатуры художника-архитектора </a:t>
            </a:r>
            <a:r>
              <a:rPr lang="ru-RU" dirty="0" err="1"/>
              <a:t>Лыгина</a:t>
            </a:r>
            <a:r>
              <a:rPr lang="ru-RU" dirty="0"/>
              <a:t>, Николая Соловьева или архитекторов Пруссака и Косякова. Сходятся мнения в одном, прототипом храма явился храм Божией Матери в Санкт-Петербурге. </a:t>
            </a:r>
          </a:p>
          <a:p>
            <a:endParaRPr lang="ru-RU" dirty="0"/>
          </a:p>
        </p:txBody>
      </p:sp>
      <p:pic>
        <p:nvPicPr>
          <p:cNvPr id="16388" name="Picture 4" descr="http://static.ngs.ru/cache/turizm/images/1254e36f7631a3bd6f87f44adb5cffa8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5" y="3297321"/>
            <a:ext cx="4695704" cy="35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static.ngs.ru/cache/turizm/images/7d0c0ecf9c83d8fcec266dc4145f62a8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293485"/>
            <a:ext cx="4708167" cy="3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2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82" y="116632"/>
            <a:ext cx="4613442" cy="36004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Умревинский</a:t>
            </a:r>
            <a:r>
              <a:rPr lang="ru-RU" sz="3200" dirty="0"/>
              <a:t> острог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77" y="476672"/>
            <a:ext cx="4496263" cy="5904656"/>
          </a:xfrm>
        </p:spPr>
        <p:txBody>
          <a:bodyPr>
            <a:normAutofit/>
          </a:bodyPr>
          <a:lstStyle/>
          <a:p>
            <a:r>
              <a:rPr lang="ru-RU" dirty="0"/>
              <a:t>Расположен на берегу </a:t>
            </a:r>
            <a:r>
              <a:rPr lang="ru-RU" dirty="0" err="1"/>
              <a:t>Умревинской</a:t>
            </a:r>
            <a:r>
              <a:rPr lang="ru-RU" dirty="0"/>
              <a:t> протоки реки Обь в 0,4 км. к югу от устья реки </a:t>
            </a:r>
            <a:r>
              <a:rPr lang="ru-RU" dirty="0" err="1"/>
              <a:t>Умрева</a:t>
            </a:r>
            <a:r>
              <a:rPr lang="ru-RU" dirty="0"/>
              <a:t> недалеко от одноименного села, которое находится в 100 км. к северо-востоку от города Новосибирска</a:t>
            </a:r>
            <a:r>
              <a:rPr lang="ru-RU" dirty="0" smtClean="0"/>
              <a:t>. Это </a:t>
            </a:r>
            <a:r>
              <a:rPr lang="ru-RU" dirty="0"/>
              <a:t> первый административно-оборонительный пункт Российского государства, построенный в 1703 г</a:t>
            </a:r>
            <a:r>
              <a:rPr lang="ru-RU" dirty="0" smtClean="0"/>
              <a:t>.. </a:t>
            </a:r>
            <a:r>
              <a:rPr lang="ru-RU" dirty="0"/>
              <a:t>Даже спустя век со времен последней битвы между ордой хана </a:t>
            </a:r>
            <a:r>
              <a:rPr lang="ru-RU" dirty="0" err="1"/>
              <a:t>Кучума</a:t>
            </a:r>
            <a:r>
              <a:rPr lang="ru-RU" dirty="0"/>
              <a:t> и войском Ермака (1598 год), обские берега южнее впадения Томи оставались незаселенными. Виной тому были монголы из </a:t>
            </a:r>
            <a:r>
              <a:rPr lang="ru-RU" dirty="0" err="1"/>
              <a:t>Джунгарии</a:t>
            </a:r>
            <a:r>
              <a:rPr lang="ru-RU" dirty="0"/>
              <a:t>, татары, казахи и </a:t>
            </a:r>
            <a:r>
              <a:rPr lang="ru-RU" dirty="0" err="1"/>
              <a:t>кыргызы</a:t>
            </a:r>
            <a:r>
              <a:rPr lang="ru-RU" dirty="0"/>
              <a:t>, не пускавшие первопроходцев вверх по Оби, к землям средней и южной Сибири.  </a:t>
            </a:r>
          </a:p>
          <a:p>
            <a:r>
              <a:rPr lang="ru-RU" dirty="0"/>
              <a:t>Наконец, в 1702 году отряд служилых людей под руководством томского сына боярского Алексея Кругликова*, поднявшись вверх по реке Оби от </a:t>
            </a:r>
            <a:r>
              <a:rPr lang="ru-RU" dirty="0" err="1"/>
              <a:t>Уртамского</a:t>
            </a:r>
            <a:r>
              <a:rPr lang="ru-RU" dirty="0"/>
              <a:t> острога до реки </a:t>
            </a:r>
            <a:r>
              <a:rPr lang="ru-RU" dirty="0" err="1"/>
              <a:t>Умрева</a:t>
            </a:r>
            <a:r>
              <a:rPr lang="ru-RU" dirty="0"/>
              <a:t>, определил место для строительства нового острога. И через год </a:t>
            </a:r>
            <a:r>
              <a:rPr lang="ru-RU" dirty="0" err="1"/>
              <a:t>Умревинский</a:t>
            </a:r>
            <a:r>
              <a:rPr lang="ru-RU" dirty="0"/>
              <a:t> острог был поставлен несколько выше устья реки </a:t>
            </a:r>
            <a:r>
              <a:rPr lang="ru-RU" dirty="0" err="1"/>
              <a:t>Умрева</a:t>
            </a:r>
            <a:r>
              <a:rPr lang="ru-RU" dirty="0"/>
              <a:t> для охраны русских поселений на южной границе Томского уезда от набегов калмыков и для усиления контроля над </a:t>
            </a:r>
            <a:r>
              <a:rPr lang="ru-RU" dirty="0" err="1"/>
              <a:t>чатскими</a:t>
            </a:r>
            <a:r>
              <a:rPr lang="ru-RU" dirty="0"/>
              <a:t> татарами, чьи «юрты» размещались в обширной пойме Оби как раз напротив впадения в нее рек </a:t>
            </a:r>
            <a:r>
              <a:rPr lang="ru-RU" dirty="0" err="1"/>
              <a:t>Ояш</a:t>
            </a:r>
            <a:r>
              <a:rPr lang="ru-RU" dirty="0"/>
              <a:t>, </a:t>
            </a:r>
            <a:r>
              <a:rPr lang="ru-RU" dirty="0" err="1"/>
              <a:t>Умрева</a:t>
            </a:r>
            <a:r>
              <a:rPr lang="ru-RU" dirty="0"/>
              <a:t> и Порос. </a:t>
            </a:r>
          </a:p>
          <a:p>
            <a:endParaRPr lang="ru-RU" dirty="0"/>
          </a:p>
        </p:txBody>
      </p:sp>
      <p:pic>
        <p:nvPicPr>
          <p:cNvPr id="17410" name="Picture 2" descr="http://static.ngs.ru/cache/turizm/images/5df52bc4b16e25ca64fbf19748f3ed97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 r="21071" b="14099"/>
          <a:stretch/>
        </p:blipFill>
        <p:spPr bwMode="auto">
          <a:xfrm>
            <a:off x="4645502" y="3789040"/>
            <a:ext cx="4498498" cy="29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tatic.ngs.ru/cache/turizm/images/be25d163ef847ec835116ea685ad0e93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14" y="260648"/>
            <a:ext cx="4221786" cy="31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static.ngs.ru/cache/turizm/images/61c7311279e1f99bcb0014d2777fbaa9_1024_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74" y="3066391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528593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/>
              <a:t>Сузунский</a:t>
            </a:r>
            <a:r>
              <a:rPr lang="ru-RU" sz="2400" dirty="0"/>
              <a:t> медеплавильный завод с Монетным двором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5180" y="980728"/>
            <a:ext cx="5218820" cy="5733256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/>
              <a:t>На территории современного Сузуна сохранились остатки старинных строений, на месте которых когда-то находились медеплавильный завод с Монетным двором, плотина, пруд, историческая планировка поселения. Это уникальный объект истории Сибири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Монетный </a:t>
            </a:r>
            <a:r>
              <a:rPr lang="ru-RU" sz="1500" dirty="0"/>
              <a:t>двор в Сузуне был единственным от Уральских гор до берегов Тихого океана. На протяжении века здесь чеканили монеты из сибирской меди. Каменные стены и рвы, место добычи руды - свидетели событий 18 века</a:t>
            </a:r>
            <a:r>
              <a:rPr lang="ru-RU" sz="1500" dirty="0" smtClean="0"/>
              <a:t>. </a:t>
            </a:r>
            <a:r>
              <a:rPr lang="ru-RU" sz="1500" dirty="0" err="1"/>
              <a:t>Сузунский</a:t>
            </a:r>
            <a:r>
              <a:rPr lang="ru-RU" sz="1500" dirty="0"/>
              <a:t> завод и Монетный двор лидировали по масштабам производства. В 1847 году завод сильно пострадал от пожара и с тех пор не восстанавливался. В 2003 году рабочий поселок Сузун получил статус исторического поселения. </a:t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Познакомится с историей </a:t>
            </a:r>
            <a:r>
              <a:rPr lang="ru-RU" sz="1500" dirty="0" err="1"/>
              <a:t>Сузунского</a:t>
            </a:r>
            <a:r>
              <a:rPr lang="ru-RU" sz="1500" dirty="0"/>
              <a:t> монетного двора можно в местном краеведческом музее. Сам музей расположен в бывшем здании управляющего медеплавильным заводом и монетным двором. Среди более чем 1000 экспонатов музея наиболее ценные связаны именно с заводом. В зале «Сузун-Завод» можно увидеть части первой русской турбоустановки, изготовленной в 1806 году местным изобретателем П. </a:t>
            </a:r>
            <a:r>
              <a:rPr lang="ru-RU" sz="1500" dirty="0" err="1"/>
              <a:t>Залесовым</a:t>
            </a:r>
            <a:r>
              <a:rPr lang="ru-RU" sz="1500" dirty="0"/>
              <a:t>. И, конечно, особая гордость музея – сибирские монеты в коллекции нумизматики. Медеплавильный завод и дом управляющего заводом имеют статус архитектурно-исторических памятников. Летом 2012 года на территории бывшего завода и Монетного двора проводились археологические раскопки, в результате которых были обнаружены старинные монеты, медные заготовки-вырубки и капитальный ларь.</a:t>
            </a:r>
          </a:p>
          <a:p>
            <a:endParaRPr lang="ru-RU" dirty="0"/>
          </a:p>
        </p:txBody>
      </p:sp>
      <p:pic>
        <p:nvPicPr>
          <p:cNvPr id="18434" name="Picture 2" descr="http://static.ngs.ru/cache/turizm/images/9d6e71334af0bc924f4bf00c4d9325bb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4" y="116632"/>
            <a:ext cx="2650535" cy="39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Сузунский медеплавильный завод с Монетным двор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5" y="3861048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2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754760" cy="49165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Сопка-2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786818"/>
            <a:ext cx="4860032" cy="4691063"/>
          </a:xfrm>
        </p:spPr>
        <p:txBody>
          <a:bodyPr/>
          <a:lstStyle/>
          <a:p>
            <a:r>
              <a:rPr lang="ru-RU" dirty="0"/>
              <a:t>Сопка-2 — уникальный комплекс археологических памятников. Расположен в 7 километрах к югу от поселка Венгерова, неподалеку от слияния рек </a:t>
            </a:r>
            <a:r>
              <a:rPr lang="ru-RU" dirty="0" err="1"/>
              <a:t>Оми</a:t>
            </a:r>
            <a:r>
              <a:rPr lang="ru-RU" dirty="0"/>
              <a:t> и </a:t>
            </a:r>
            <a:r>
              <a:rPr lang="ru-RU" dirty="0" err="1"/>
              <a:t>Тартаса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Сопка-2</a:t>
            </a:r>
            <a:r>
              <a:rPr lang="ru-RU" dirty="0"/>
              <a:t> — комплекс разновременных (начиная с IV–III тысячелетия до н.э., до позднего средневековья) </a:t>
            </a:r>
            <a:r>
              <a:rPr lang="ru-RU" dirty="0" err="1"/>
              <a:t>разнокультовых</a:t>
            </a:r>
            <a:r>
              <a:rPr lang="ru-RU" dirty="0"/>
              <a:t> и разнотипных памятников; состоящий из 100 курганов, вытянутых на 1,5 км, и включающий более 700 захоронений различных эпох, несколько поселенческих и 2 культовых комплекса. Особенной популярностью в качестве погребального места Сопка пользовалась в середине II тысячелетия до н.э.— в эпоху развития бронзы. Только погребений </a:t>
            </a:r>
            <a:r>
              <a:rPr lang="ru-RU" dirty="0" err="1"/>
              <a:t>кротовской</a:t>
            </a:r>
            <a:r>
              <a:rPr lang="ru-RU" dirty="0"/>
              <a:t> культуры изучено здесь более 500. </a:t>
            </a:r>
          </a:p>
          <a:p>
            <a:endParaRPr lang="ru-RU" dirty="0"/>
          </a:p>
        </p:txBody>
      </p:sp>
      <p:pic>
        <p:nvPicPr>
          <p:cNvPr id="19458" name="Picture 2" descr="http://static.ngs.ru/cache/turizm/images/e49da3b245bf4f75482f1d4be97eb33b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0"/>
            <a:ext cx="4176464" cy="31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tatic.ngs.ru/cache/turizm/images/702b1a1b57436bfa74b569fcc0e83b3f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53641"/>
            <a:ext cx="2483768" cy="41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static.ngs.ru/cache/turizm/images/ef5297674f9e20ff0c246c72bebb5d32_1024_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17" y="3816570"/>
            <a:ext cx="4853345" cy="30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3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ngs.ru/cache/turizm/images/12b343caa4b8dc39b6e71aa3b56718e6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0861" r="11750" b="15677"/>
          <a:stretch/>
        </p:blipFill>
        <p:spPr bwMode="auto">
          <a:xfrm>
            <a:off x="3995936" y="3221442"/>
            <a:ext cx="5350345" cy="38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384" y="188640"/>
            <a:ext cx="4546848" cy="41964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Беловский</a:t>
            </a:r>
            <a:r>
              <a:rPr lang="ru-RU" sz="3600" dirty="0"/>
              <a:t> водопад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50" y="764704"/>
            <a:ext cx="4032447" cy="3816424"/>
          </a:xfrm>
        </p:spPr>
        <p:txBody>
          <a:bodyPr/>
          <a:lstStyle/>
          <a:p>
            <a:r>
              <a:rPr lang="ru-RU" dirty="0"/>
              <a:t>Находится в Искитимском районе Новосибирской области, недалеко от села Белово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Водопад</a:t>
            </a:r>
            <a:r>
              <a:rPr lang="ru-RU" dirty="0"/>
              <a:t> </a:t>
            </a:r>
            <a:r>
              <a:rPr lang="ru-RU" b="1" dirty="0"/>
              <a:t>уникален</a:t>
            </a:r>
            <a:r>
              <a:rPr lang="ru-RU" dirty="0"/>
              <a:t> тем, что расположен в равнинной местности. Истоком его является глубокое озеро, а когда-то там был карьер по добыче угля. Грунтовые воды стали его подмывать, и рабочие в спешке покидали котлован. После себя они оставили дамбу, преграждавшую путь бурному потоку. Однако он, пробив камень, со временем вырвался на свободу. </a:t>
            </a:r>
            <a:r>
              <a:rPr lang="ru-RU" dirty="0" err="1"/>
              <a:t>Беловский</a:t>
            </a:r>
            <a:r>
              <a:rPr lang="ru-RU" dirty="0"/>
              <a:t> водопад – замечательное </a:t>
            </a:r>
            <a:r>
              <a:rPr lang="ru-RU" b="1" dirty="0"/>
              <a:t>место</a:t>
            </a:r>
            <a:r>
              <a:rPr lang="ru-RU" dirty="0"/>
              <a:t> </a:t>
            </a:r>
            <a:r>
              <a:rPr lang="ru-RU" b="1" dirty="0"/>
              <a:t>для отдыха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 descr="http://static.ngs.ru/cache/turizm/images/6f9e75c1707e647db71398d33d32ba1a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85" y="4431"/>
            <a:ext cx="4940816" cy="329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ngs.ru/cache/turizm/images/04210dd365734e69e142a19787e4734f_1024_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943" y="3586791"/>
            <a:ext cx="4869407" cy="327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773" y="44624"/>
            <a:ext cx="4664497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Часовня святого Николая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4044" y="764705"/>
            <a:ext cx="4909956" cy="6093296"/>
          </a:xfrm>
        </p:spPr>
        <p:txBody>
          <a:bodyPr>
            <a:normAutofit/>
          </a:bodyPr>
          <a:lstStyle/>
          <a:p>
            <a:r>
              <a:rPr lang="ru-RU" sz="1600" dirty="0"/>
              <a:t>Православная часовня во имя Святителя и Чудотворца Николая - один из символов Новосибирска, расположена на центральной улице города, Красном проспекте.</a:t>
            </a:r>
          </a:p>
          <a:p>
            <a:r>
              <a:rPr lang="ru-RU" sz="1600" b="1" dirty="0"/>
              <a:t>Возведена</a:t>
            </a:r>
            <a:r>
              <a:rPr lang="ru-RU" sz="1600" dirty="0"/>
              <a:t> на пожертвования в течение 6 месяцев в 1914 году, приурочена к 20-ой годовщине закладки железнодорожного моста через Обь, положившего начало развитию города; а также к 300-летию императорской династии Романовых. Освящена 6 декабря 1914 года.</a:t>
            </a:r>
          </a:p>
          <a:p>
            <a:r>
              <a:rPr lang="ru-RU" sz="1600" dirty="0"/>
              <a:t>Спроектировал здание А.Д. Крячков, вдохновленный новгородскими архитектурными мотивами 11-14 веков. Строительство благословил епископ Томский и Алтайский Анатолий, подарив икону Святого Николая, содержащую частицу мощей великомученика Пантелеймона.</a:t>
            </a:r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Изначально</a:t>
            </a:r>
            <a:r>
              <a:rPr lang="ru-RU" sz="1600" dirty="0"/>
              <a:t> часовня являлась пересечением улицы </a:t>
            </a:r>
            <a:r>
              <a:rPr lang="ru-RU" sz="1600" dirty="0" err="1"/>
              <a:t>Тобизеновской</a:t>
            </a:r>
            <a:r>
              <a:rPr lang="ru-RU" sz="1600" dirty="0"/>
              <a:t> (сегодня - Максима Горького) с Николаевским (Красным) проспектом и являлась географическим центром страны в пределах ее территории того времени. Сегодня центр находится в Эвенкийском районе Красноярского края и отмечен памятным знаком.</a:t>
            </a:r>
          </a:p>
          <a:p>
            <a:endParaRPr lang="ru-RU" sz="1600" dirty="0"/>
          </a:p>
        </p:txBody>
      </p:sp>
      <p:pic>
        <p:nvPicPr>
          <p:cNvPr id="20482" name="Picture 2" descr="Автор: Артем Дункель. Фото: vk.com/clubartm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r="20593"/>
          <a:stretch/>
        </p:blipFill>
        <p:spPr bwMode="auto">
          <a:xfrm>
            <a:off x="83420" y="404664"/>
            <a:ext cx="412654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17127" cy="90872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Церковь во имя Преподобного Серафима Саровского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050" y="908720"/>
            <a:ext cx="4778990" cy="5949280"/>
          </a:xfrm>
        </p:spPr>
        <p:txBody>
          <a:bodyPr>
            <a:normAutofit/>
          </a:bodyPr>
          <a:lstStyle/>
          <a:p>
            <a:r>
              <a:rPr lang="ru-RU" sz="1600" dirty="0"/>
              <a:t>Находится в селе </a:t>
            </a:r>
            <a:r>
              <a:rPr lang="ru-RU" sz="1600" dirty="0" err="1"/>
              <a:t>Турнаево</a:t>
            </a:r>
            <a:r>
              <a:rPr lang="ru-RU" sz="1600" dirty="0"/>
              <a:t>, в 18 километрах от города Болотное Новосибирской области.</a:t>
            </a:r>
          </a:p>
          <a:p>
            <a:r>
              <a:rPr lang="ru-RU" sz="1600" b="1" dirty="0"/>
              <a:t>Это единственная в области сохранившаяся деревянная церковь начала XX века.</a:t>
            </a:r>
            <a:endParaRPr lang="ru-RU" sz="1600" dirty="0"/>
          </a:p>
          <a:p>
            <a:r>
              <a:rPr lang="ru-RU" sz="1600" dirty="0"/>
              <a:t>Церковь во имя Святого Серафима Саровского заложена в 1912 году. Это самое значительное и красивое деревянное сооружение не только в области, но и во всей Сибири. Ее высота 29 метров, колокольню церкви видно еще на дальних подъездах к </a:t>
            </a:r>
            <a:r>
              <a:rPr lang="ru-RU" sz="1600" dirty="0" err="1"/>
              <a:t>Турнаеву</a:t>
            </a:r>
            <a:r>
              <a:rPr lang="ru-RU" sz="1600" dirty="0"/>
              <a:t>. В былые времена колокольный звон был слышен за много вёрст. И сегодня, даже будучи в аварийном состоянии, колокольня впечатляет своей величественностью. </a:t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Строила «деревянный на каменном фундаменте храм по плану №12» артель из 45 пермских плотников на средства купца </a:t>
            </a:r>
            <a:r>
              <a:rPr lang="ru-RU" sz="1600" dirty="0" err="1"/>
              <a:t>Блинова</a:t>
            </a:r>
            <a:r>
              <a:rPr lang="ru-RU" sz="1600" dirty="0"/>
              <a:t>, казны и прихожан. По архитектуре храм напоминает знаменитые церкви острова Кижи. Храм был возведен всего за два строительных сезона, а освящён в сентябре 1914 года. </a:t>
            </a:r>
          </a:p>
          <a:p>
            <a:r>
              <a:rPr lang="ru-RU" sz="1600" b="1" dirty="0"/>
              <a:t>Церковь является памятником архитектуры, находится под государственной охраной.</a:t>
            </a:r>
            <a:r>
              <a:rPr lang="ru-RU" sz="1600" dirty="0"/>
              <a:t> </a:t>
            </a:r>
          </a:p>
        </p:txBody>
      </p:sp>
      <p:pic>
        <p:nvPicPr>
          <p:cNvPr id="21506" name="Picture 2" descr="http://static.ngs.ru/cache/turizm/images/9c6b90837aee72cf899e9abf7e429176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10148"/>
            <a:ext cx="4345810" cy="325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tatic.ngs.ru/cache/turizm/images/f61b4f9a6300a9c88c13e8f7773a6396_1024_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28434" b="12095"/>
          <a:stretch/>
        </p:blipFill>
        <p:spPr bwMode="auto">
          <a:xfrm>
            <a:off x="5255187" y="-402201"/>
            <a:ext cx="3878647" cy="40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09" y="116632"/>
            <a:ext cx="3224364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Бердские</a:t>
            </a:r>
            <a:r>
              <a:rPr lang="ru-RU" sz="4000" dirty="0"/>
              <a:t> скалы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8909" y="1196752"/>
            <a:ext cx="3241963" cy="4691063"/>
          </a:xfrm>
        </p:spPr>
        <p:txBody>
          <a:bodyPr>
            <a:noAutofit/>
          </a:bodyPr>
          <a:lstStyle/>
          <a:p>
            <a:r>
              <a:rPr lang="ru-RU" sz="1600" b="1" dirty="0"/>
              <a:t>«</a:t>
            </a:r>
            <a:r>
              <a:rPr lang="ru-RU" sz="1600" b="1" dirty="0" err="1"/>
              <a:t>Бердские</a:t>
            </a:r>
            <a:r>
              <a:rPr lang="ru-RU" sz="1600" b="1" dirty="0"/>
              <a:t> скалы» обладают статусом памятника природы областного значения с 2000 года.</a:t>
            </a:r>
            <a:endParaRPr lang="ru-RU" sz="1600" dirty="0" smtClean="0"/>
          </a:p>
          <a:p>
            <a:r>
              <a:rPr lang="ru-RU" sz="1600" dirty="0" smtClean="0"/>
              <a:t>Расположены </a:t>
            </a:r>
            <a:r>
              <a:rPr lang="ru-RU" sz="1600" dirty="0"/>
              <a:t>в Искитимском районе на реке </a:t>
            </a:r>
            <a:r>
              <a:rPr lang="ru-RU" sz="1600" dirty="0" err="1"/>
              <a:t>Бердь</a:t>
            </a:r>
            <a:r>
              <a:rPr lang="ru-RU" sz="1600" dirty="0"/>
              <a:t>, примерно в 4 километрах к юго-востоку от села </a:t>
            </a:r>
            <a:r>
              <a:rPr lang="ru-RU" sz="1600" dirty="0" err="1"/>
              <a:t>Новососедово</a:t>
            </a:r>
            <a:r>
              <a:rPr lang="ru-RU" sz="1600" dirty="0"/>
              <a:t>.</a:t>
            </a:r>
          </a:p>
          <a:p>
            <a:r>
              <a:rPr lang="ru-RU" sz="1600" dirty="0"/>
              <a:t>Представляют собой крутой скальный участок вдоль правого берега </a:t>
            </a:r>
            <a:r>
              <a:rPr lang="ru-RU" sz="1600" dirty="0" err="1"/>
              <a:t>Берди</a:t>
            </a:r>
            <a:r>
              <a:rPr lang="ru-RU" sz="1600" dirty="0"/>
              <a:t>. Ширина этого участка около 300 метров, протяженность 1,3 километра. С восточной стороны скалы ограничены устьем ручья Большой Ключ, впадающего в </a:t>
            </a:r>
            <a:r>
              <a:rPr lang="ru-RU" sz="1600" dirty="0" err="1"/>
              <a:t>Бердь</a:t>
            </a:r>
            <a:r>
              <a:rPr lang="ru-RU" sz="1600" dirty="0"/>
              <a:t>. С южной стороны, на левом берегу </a:t>
            </a:r>
            <a:r>
              <a:rPr lang="ru-RU" sz="1600" dirty="0" err="1"/>
              <a:t>Берди</a:t>
            </a:r>
            <a:r>
              <a:rPr lang="ru-RU" sz="1600" dirty="0"/>
              <a:t>, расположено живописное урочище Нижние луга.</a:t>
            </a:r>
          </a:p>
          <a:p>
            <a:endParaRPr lang="ru-RU" sz="1600" dirty="0"/>
          </a:p>
        </p:txBody>
      </p:sp>
      <p:pic>
        <p:nvPicPr>
          <p:cNvPr id="3074" name="Picture 2" descr="http://static.ngs.ru/cache/turizm/images/dfb345524a0c5ba3357e09ab4e02d8d8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9"/>
          <a:stretch/>
        </p:blipFill>
        <p:spPr bwMode="auto">
          <a:xfrm>
            <a:off x="-221138" y="0"/>
            <a:ext cx="5925837" cy="34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ngs.ru/cache/turizm/images/d34381912329798cdcda7cf2835cad5f_1024_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6" r="20820" b="18652"/>
          <a:stretch/>
        </p:blipFill>
        <p:spPr bwMode="auto">
          <a:xfrm>
            <a:off x="-43064" y="3443064"/>
            <a:ext cx="5839173" cy="34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3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00759"/>
            <a:ext cx="3008313" cy="63567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Ботанический сад СО РАН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3923928" cy="5877272"/>
          </a:xfrm>
        </p:spPr>
        <p:txBody>
          <a:bodyPr>
            <a:noAutofit/>
          </a:bodyPr>
          <a:lstStyle/>
          <a:p>
            <a:r>
              <a:rPr lang="ru-RU" sz="1600" dirty="0"/>
              <a:t>Мечтаете очутиться в одном из наиболее уютных уголков Новосибирской области?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этом случае просто необходимо побывать в крупнейшем Ботаническом саду Азиатской части РФ.</a:t>
            </a:r>
            <a:endParaRPr lang="ru-RU" sz="1600" dirty="0" smtClean="0"/>
          </a:p>
          <a:p>
            <a:r>
              <a:rPr lang="ru-RU" sz="1600" dirty="0" smtClean="0"/>
              <a:t>Создано </a:t>
            </a:r>
            <a:r>
              <a:rPr lang="ru-RU" sz="1600" dirty="0"/>
              <a:t>это чудесное место в 1946 году, инициатива принадлежала академику В. Л. Комарову. Ботанический сад вывели из структуры института Биологии в 1953 году, он стал самостоятельным научно-исследовательским учреждением. Активные темпы развития </a:t>
            </a:r>
            <a:r>
              <a:rPr lang="ru-RU" sz="1600" dirty="0" smtClean="0"/>
              <a:t>Ботанического сада начались </a:t>
            </a:r>
            <a:r>
              <a:rPr lang="ru-RU" sz="1600" dirty="0"/>
              <a:t>с 1957 года, когда произошла организация Сибирского отделения Академии наук СССР. </a:t>
            </a:r>
            <a:endParaRPr lang="ru-RU" sz="1600" dirty="0" smtClean="0"/>
          </a:p>
          <a:p>
            <a:r>
              <a:rPr lang="ru-RU" sz="1600" b="1" dirty="0"/>
              <a:t>Ботанический сад СО РАН </a:t>
            </a:r>
            <a:r>
              <a:rPr lang="ru-RU" sz="1600" dirty="0"/>
              <a:t>представляет собой центр интеграции экологических и ботанических исследований необъятной Сибири. Десятки лет </a:t>
            </a:r>
            <a:r>
              <a:rPr lang="ru-RU" sz="1600" dirty="0" smtClean="0"/>
              <a:t>Ботанического сад </a:t>
            </a:r>
            <a:r>
              <a:rPr lang="ru-RU" sz="1600" dirty="0"/>
              <a:t>собирает редкие коллекции флоры со всех окрестностей. Огромная территория сада позволяет насладиться неповторимым разнообразием пейзажа вкупе с интересным дизайном ландшафта. 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098" name="Picture 2" descr="http://static.ngs.ru/cache/turizm/images/965e806ef749e26c641a981eba1f054c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5"/>
          <a:stretch/>
        </p:blipFill>
        <p:spPr bwMode="auto">
          <a:xfrm>
            <a:off x="3923928" y="0"/>
            <a:ext cx="525031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ngs.ru/cache/turizm/images/0e375fa20995710abac808febae0985a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17404"/>
            <a:ext cx="5250318" cy="38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6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491880" cy="62068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Вознесенский кафедральный собор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749155"/>
            <a:ext cx="4423646" cy="3292833"/>
          </a:xfrm>
        </p:spPr>
        <p:txBody>
          <a:bodyPr>
            <a:noAutofit/>
          </a:bodyPr>
          <a:lstStyle/>
          <a:p>
            <a:r>
              <a:rPr lang="ru-RU" dirty="0"/>
              <a:t>Когда-то этот новосибирский кафедральный собор был небольшим храмом из дерева, который в ходе ряда реконструкций с 1944 по 1988 года превратился в роскошный Вознесенский собор из камня, притягивающий взгляд и затрагивающий звуками колокола душу</a:t>
            </a:r>
            <a:r>
              <a:rPr lang="ru-RU" dirty="0" smtClean="0"/>
              <a:t>. Собор расположен в г</a:t>
            </a:r>
            <a:r>
              <a:rPr lang="ru-RU" dirty="0"/>
              <a:t>. </a:t>
            </a:r>
            <a:r>
              <a:rPr lang="ru-RU" dirty="0" smtClean="0"/>
              <a:t>Новосибирск на улице </a:t>
            </a:r>
            <a:r>
              <a:rPr lang="ru-RU" dirty="0"/>
              <a:t>Советская, </a:t>
            </a:r>
            <a:r>
              <a:rPr lang="ru-RU" dirty="0" smtClean="0"/>
              <a:t>91. </a:t>
            </a:r>
            <a:r>
              <a:rPr lang="ru-RU" dirty="0"/>
              <a:t>Собор украшает золоченые главы, в количестве семи штук, а над входом вознесен крест (западная сторона). Несмотря на то, что колокольня одноярусная, это не лишает её простора. В ограде собора находится крестильное помещение вместе с храмом, который посвящен Богоявлению Господню, там в ежедневном режиме совершают обряд крещения. </a:t>
            </a:r>
          </a:p>
        </p:txBody>
      </p:sp>
      <p:pic>
        <p:nvPicPr>
          <p:cNvPr id="5122" name="Picture 2" descr="http://static.ngs.ru/cache/turizm/images/d95afec496a5a821ce9d92a16db9904f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r="3560"/>
          <a:stretch/>
        </p:blipFill>
        <p:spPr bwMode="auto">
          <a:xfrm>
            <a:off x="0" y="-922"/>
            <a:ext cx="4550537" cy="385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ngs.ru/cache/turizm/images/47ceb1cfe16d93b4373180291ecae9dd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185"/>
            <a:ext cx="4550538" cy="31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ngs.ru/cache/turizm/images/d4a641473843ce2a97c6d044ba0ebfcb_1024_7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27747" r="17770" b="9440"/>
          <a:stretch/>
        </p:blipFill>
        <p:spPr bwMode="auto">
          <a:xfrm>
            <a:off x="4544710" y="3900304"/>
            <a:ext cx="4599290" cy="29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1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Вокзал Новосибирск-Главный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8853652" cy="2736303"/>
          </a:xfrm>
        </p:spPr>
        <p:txBody>
          <a:bodyPr>
            <a:normAutofit/>
          </a:bodyPr>
          <a:lstStyle/>
          <a:p>
            <a:r>
              <a:rPr lang="ru-RU" dirty="0"/>
              <a:t>Вокзал Новосибирск-Главный - крупнейшая пассажирская железнодорожная станция Западно-Сибирской железной дороги в городе Новосибирске и Новосибирской области. Расположен в Центральном районе Новосибирска по линии станции метро «Площадь Гарина-Михайловского», недалеко от площади Ленина.</a:t>
            </a:r>
          </a:p>
          <a:p>
            <a:r>
              <a:rPr lang="ru-RU" dirty="0"/>
              <a:t>Железнодорожный вокзал Новосибирск-Главный в советские времена являлся самым большим вокзальным зданием в стране, он и сегодня один из крупнейших в России и сохраняет лидирующую позицию по величине в Сибири. 22 ноября 1960 года зданию был присвоен статус памятника архитектуры регионального значения.</a:t>
            </a:r>
          </a:p>
          <a:p>
            <a:r>
              <a:rPr lang="ru-RU" dirty="0"/>
              <a:t>Площадь, занимаемая Новосибирском-Главным равна 29 тысячам квадратных метров и позволяет вместить до 3,9 тысяч пассажиров одновременно.</a:t>
            </a:r>
          </a:p>
          <a:p>
            <a:r>
              <a:rPr lang="ru-RU" dirty="0"/>
              <a:t>На возведение вокзала ушло 7 лет (1932-1939 годы), в течение которых проект строительства претерпел немало изменений. В эксплуатацию итоговый вариант, на архитектуру которого определенное влияние оказал облик Театра оперы и балета, был принят 25 января 1939 года. </a:t>
            </a:r>
          </a:p>
          <a:p>
            <a:endParaRPr lang="ru-RU" dirty="0"/>
          </a:p>
        </p:txBody>
      </p:sp>
      <p:pic>
        <p:nvPicPr>
          <p:cNvPr id="6146" name="Picture 2" descr="http://static.ngs.ru/cache/turizm/images/fdc65b202cbcb7a7e7b5e8b6a2410ca6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3" b="27775"/>
          <a:stretch/>
        </p:blipFill>
        <p:spPr bwMode="auto">
          <a:xfrm>
            <a:off x="179512" y="2999051"/>
            <a:ext cx="8861557" cy="38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906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Дендрологический парк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9144000" cy="222699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аскинувшийся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почти на 130 га почитаемого горожанами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Заельцовкого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бора, является важной природной достопримечательностью Новосибирска и любимым местом для прогулок и активных видов отдыха на природе местных жителей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Изначально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Дендропарк, созданный в 1946 году как Садоводческое Общество Мичуринцев, до 1964 год считался частью Сибирского ботанического сада, который затем переехал в Академгородок. А в 1974 году территория Дендропарка фактически передается в ведение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Новосибирского лесного хозяйства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Между тем, многие жители до сих пор называют Дендропарк - Ботаническим садом, тем самым, вводя в заблуждение гостей города и подрастающее поколение, которое считает, что в Новосибирске их два.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Прогуливаясь по парку, можно распознать более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350 видов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растений, кустарников и деревьев, часть из которых имеет принадлежность к географическим природным ареалам Японии, Китая, Северной Америки, Европы и не только.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1997 году Дендрологический парк получил официальный статус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областного памятника природы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 descr="Фото: dproos-ns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9650"/>
            <a:ext cx="7727369" cy="42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1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Государственная публичная научно-техническая библиотека Сибирского отделения Российской академии наук (ГПНТБ СО РАН)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64705"/>
            <a:ext cx="8784976" cy="2880320"/>
          </a:xfrm>
        </p:spPr>
        <p:txBody>
          <a:bodyPr>
            <a:normAutofit/>
          </a:bodyPr>
          <a:lstStyle/>
          <a:p>
            <a:r>
              <a:rPr lang="ru-RU" dirty="0"/>
              <a:t>Одна из уникальных в России интеллектуальных достопримечательностей была построена в Новосибирске в 1961 году по проекту заслуженного архитектора РСФСР, профессора Анатолия Воловика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ГПНТБ СО РАН является </a:t>
            </a:r>
            <a:r>
              <a:rPr lang="ru-RU" dirty="0"/>
              <a:t>представительницей крупнейших универсальных библиотек не только на территории России, но и на всем азиатском континенте. В ней содержатся </a:t>
            </a:r>
            <a:r>
              <a:rPr lang="ru-RU" b="1" dirty="0"/>
              <a:t>14,5 миллионов</a:t>
            </a:r>
            <a:r>
              <a:rPr lang="ru-RU" dirty="0"/>
              <a:t> единиц хранения, ее кажущимися бесконечными информационными ресурсами пользуются тысячи профессоров, аспирантов, студентов и других ценителей. Кроме того, ГПНТБ имеет статус государственного универсального депозитария Сибири и Дальнего Востока.</a:t>
            </a:r>
          </a:p>
          <a:p>
            <a:r>
              <a:rPr lang="ru-RU" dirty="0"/>
              <a:t>Новосибирская библиотека располагает 18 читальными залами, в которых одновременно могут работать 600 пользователей. Поток читателей, по данным сотрудников, составляет почти 1000 человек в день.</a:t>
            </a:r>
          </a:p>
          <a:p>
            <a:r>
              <a:rPr lang="ru-RU" dirty="0"/>
              <a:t>В недрах библиотеки в специально созданном Фонде хранятся редкие книги и рукописи, которые сами по себе представляют бесценный памятник нашей культуры. В частности, в них содержатся данные об археологических экспедициях по Сибири и Дальнему Востоку. В 1992 году на базе ГПНТБ был открыт </a:t>
            </a:r>
            <a:r>
              <a:rPr lang="ru-RU" b="1" dirty="0"/>
              <a:t>Музей книги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Фото: ГПНТБ СО РАН   www.flickr.com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23513"/>
          <a:stretch/>
        </p:blipFill>
        <p:spPr bwMode="auto">
          <a:xfrm>
            <a:off x="1475478" y="3715556"/>
            <a:ext cx="6159996" cy="31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1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139952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Детская железная дорога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20688"/>
            <a:ext cx="3888432" cy="5904656"/>
          </a:xfrm>
        </p:spPr>
        <p:txBody>
          <a:bodyPr>
            <a:normAutofit/>
          </a:bodyPr>
          <a:lstStyle/>
          <a:p>
            <a:r>
              <a:rPr lang="ru-RU" dirty="0"/>
              <a:t>«Голубой вагон бежит, качается…», - поется в детской песенке, которая сразу же вспоминается, когда речь идет о </a:t>
            </a:r>
            <a:r>
              <a:rPr lang="ru-RU" b="1" dirty="0"/>
              <a:t>Детской железной дороге в Новосибирске</a:t>
            </a:r>
            <a:r>
              <a:rPr lang="ru-RU" dirty="0"/>
              <a:t>. Построенная в 2005 году, она, безусловно, стала очень популярной местной достопримечательностью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Детская </a:t>
            </a:r>
            <a:r>
              <a:rPr lang="ru-RU" dirty="0"/>
              <a:t>железная дорога уютно расположилась в лесополосе между </a:t>
            </a:r>
            <a:r>
              <a:rPr lang="ru-RU" dirty="0" err="1"/>
              <a:t>Заельцовским</a:t>
            </a:r>
            <a:r>
              <a:rPr lang="ru-RU" dirty="0"/>
              <a:t> парком и великолепным Новосибирским зоопарком.</a:t>
            </a:r>
          </a:p>
          <a:p>
            <a:r>
              <a:rPr lang="ru-RU" dirty="0"/>
              <a:t>Протяженность узкоколейных путей Западно-Сибирской малой железной дороги составляет </a:t>
            </a:r>
            <a:r>
              <a:rPr lang="ru-RU" b="1" dirty="0"/>
              <a:t>5,3 км</a:t>
            </a:r>
            <a:r>
              <a:rPr lang="ru-RU" dirty="0"/>
              <a:t>. Миниатюрные поезда с ласковыми названиями «Сказка», «Юность», «Мечта» и «Сибиряк» состоят из трех вагонов по 36 посадочных мест.</a:t>
            </a:r>
          </a:p>
          <a:p>
            <a:r>
              <a:rPr lang="ru-RU" dirty="0"/>
              <a:t>Детский поезд курсирует по лесному эко-маршруту между станциями </a:t>
            </a:r>
            <a:r>
              <a:rPr lang="ru-RU" b="1" dirty="0" err="1"/>
              <a:t>Заельцовский</a:t>
            </a:r>
            <a:r>
              <a:rPr lang="ru-RU" b="1" dirty="0"/>
              <a:t> парк – Спортивная – Зоопарк</a:t>
            </a:r>
            <a:r>
              <a:rPr lang="ru-RU" dirty="0"/>
              <a:t>, минуя два разъезда: Локомотив и </a:t>
            </a:r>
            <a:r>
              <a:rPr lang="ru-RU" dirty="0" err="1"/>
              <a:t>Ельцовский</a:t>
            </a:r>
            <a:r>
              <a:rPr lang="ru-RU" dirty="0"/>
              <a:t>. Время в пути туда и обратно составляет приблизительно около 1 час 30 минут. В одну сторону, соответственно, в два раза меньше. Стоит отметить, что пассажиры, решившие доехать в один конец до Зоопарка, не смогут выйти в город, не купив билеты в него. Так как путь от станции пешком лежит непосредственно через территорию Зоопарка.</a:t>
            </a:r>
          </a:p>
          <a:p>
            <a:endParaRPr lang="ru-RU" dirty="0"/>
          </a:p>
        </p:txBody>
      </p:sp>
      <p:pic>
        <p:nvPicPr>
          <p:cNvPr id="9218" name="Picture 2" descr="http://static.ngs.ru/cache/turizm/images/eed95d72bcfac889bc0d533987a2f8a2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16396"/>
          <a:stretch/>
        </p:blipFill>
        <p:spPr bwMode="auto">
          <a:xfrm>
            <a:off x="4139952" y="116632"/>
            <a:ext cx="4876800" cy="30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tatic.ngs.ru/cache/turizm/images/ecc3002aa1b13dcee1b299e814814acf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81729"/>
            <a:ext cx="4880496" cy="36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04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1435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Барсуковская пещера</vt:lpstr>
      <vt:lpstr>Беловский водопад</vt:lpstr>
      <vt:lpstr>Бердские скалы</vt:lpstr>
      <vt:lpstr>Ботанический сад СО РАН</vt:lpstr>
      <vt:lpstr>Вознесенский кафедральный собор</vt:lpstr>
      <vt:lpstr>Вокзал Новосибирск-Главный</vt:lpstr>
      <vt:lpstr>Дендрологический парк</vt:lpstr>
      <vt:lpstr>Государственная публичная научно-техническая библиотека Сибирского отделения Российской академии наук (ГПНТБ СО РАН)</vt:lpstr>
      <vt:lpstr>Детская железная дорога</vt:lpstr>
      <vt:lpstr>Музей железнодорожной техники им. Н. А. Акулинина</vt:lpstr>
      <vt:lpstr>Новосибирское водохранилище (Обское море)</vt:lpstr>
      <vt:lpstr>Новосибирский Государственный Академический Театр Оперы и Балета</vt:lpstr>
      <vt:lpstr>Новосибирский зоопарк</vt:lpstr>
      <vt:lpstr>Озеро Карачи</vt:lpstr>
      <vt:lpstr>Святой ключ</vt:lpstr>
      <vt:lpstr>Собор Александра Невского</vt:lpstr>
      <vt:lpstr>Умревинский острог</vt:lpstr>
      <vt:lpstr>Сузунский медеплавильный завод с Монетным двором</vt:lpstr>
      <vt:lpstr>Сопка-2</vt:lpstr>
      <vt:lpstr>Часовня святого Николая</vt:lpstr>
      <vt:lpstr>Церковь во имя Преподобного Серафима Саровского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Барсуковская пещера</dc:title>
  <dc:creator>Иван Шарапов</dc:creator>
  <cp:lastModifiedBy>Иван Шарапов</cp:lastModifiedBy>
  <cp:revision>15</cp:revision>
  <dcterms:created xsi:type="dcterms:W3CDTF">2017-02-02T04:03:58Z</dcterms:created>
  <dcterms:modified xsi:type="dcterms:W3CDTF">2017-02-02T11:28:19Z</dcterms:modified>
</cp:coreProperties>
</file>